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62" r:id="rId2"/>
    <p:sldId id="373" r:id="rId3"/>
    <p:sldId id="364" r:id="rId4"/>
    <p:sldId id="303" r:id="rId5"/>
    <p:sldId id="265" r:id="rId6"/>
    <p:sldId id="266" r:id="rId7"/>
    <p:sldId id="368" r:id="rId8"/>
    <p:sldId id="369" r:id="rId9"/>
    <p:sldId id="374" r:id="rId10"/>
    <p:sldId id="375" r:id="rId11"/>
    <p:sldId id="376" r:id="rId12"/>
    <p:sldId id="329" r:id="rId13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6" d="100"/>
          <a:sy n="76" d="100"/>
        </p:scale>
        <p:origin x="27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5\April\Grafiko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jcevicsa.RZS\Desktop\SANJA\SPOLJNA%20TRGOVINA\za%20medije\Prezentacija,%20od%20avg2011\prezentacija%202015\april%202015\za%20Graf%20IV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IV</c:v>
                  </c:pt>
                  <c:pt idx="1">
                    <c:v>V</c:v>
                  </c:pt>
                  <c:pt idx="2">
                    <c:v>VI</c:v>
                  </c:pt>
                  <c:pt idx="3">
                    <c:v>VII</c:v>
                  </c:pt>
                  <c:pt idx="4">
                    <c:v>VIII</c:v>
                  </c:pt>
                  <c:pt idx="5">
                    <c:v>IX</c:v>
                  </c:pt>
                  <c:pt idx="6">
                    <c:v>X</c:v>
                  </c:pt>
                  <c:pt idx="7">
                    <c:v>XI</c:v>
                  </c:pt>
                  <c:pt idx="8">
                    <c:v>XII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</c:lvl>
                <c:lvl>
                  <c:pt idx="0">
                    <c:v>2014</c:v>
                  </c:pt>
                  <c:pt idx="9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821</c:v>
                </c:pt>
                <c:pt idx="1">
                  <c:v>818</c:v>
                </c:pt>
                <c:pt idx="2">
                  <c:v>837</c:v>
                </c:pt>
                <c:pt idx="3">
                  <c:v>830</c:v>
                </c:pt>
                <c:pt idx="4">
                  <c:v>825</c:v>
                </c:pt>
                <c:pt idx="5">
                  <c:v>831</c:v>
                </c:pt>
                <c:pt idx="6">
                  <c:v>826</c:v>
                </c:pt>
                <c:pt idx="7">
                  <c:v>827</c:v>
                </c:pt>
                <c:pt idx="8">
                  <c:v>836</c:v>
                </c:pt>
                <c:pt idx="9">
                  <c:v>812</c:v>
                </c:pt>
                <c:pt idx="10">
                  <c:v>834</c:v>
                </c:pt>
                <c:pt idx="11">
                  <c:v>831</c:v>
                </c:pt>
                <c:pt idx="12">
                  <c:v>835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773048"/>
        <c:axId val="138916992"/>
      </c:lineChart>
      <c:catAx>
        <c:axId val="95773048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38916992"/>
        <c:crosses val="autoZero"/>
        <c:auto val="1"/>
        <c:lblAlgn val="ctr"/>
        <c:lblOffset val="100"/>
        <c:noMultiLvlLbl val="0"/>
      </c:catAx>
      <c:valAx>
        <c:axId val="138916992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957730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7"/>
          <c:y val="5.1400554097404488E-2"/>
          <c:w val="0.67503223824944014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zaApril2015!$A$2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zaApril2015!$B$1:$N$1</c:f>
              <c:strCache>
                <c:ptCount val="13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  <c:pt idx="8">
                  <c:v>XII</c:v>
                </c:pt>
                <c:pt idx="9">
                  <c:v>I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</c:strCache>
            </c:strRef>
          </c:cat>
          <c:val>
            <c:numRef>
              <c:f>zaApril2015!$B$2:$N$2</c:f>
              <c:numCache>
                <c:formatCode>General</c:formatCode>
                <c:ptCount val="13"/>
                <c:pt idx="0">
                  <c:v>347841</c:v>
                </c:pt>
                <c:pt idx="1">
                  <c:v>430360</c:v>
                </c:pt>
                <c:pt idx="2">
                  <c:v>414297</c:v>
                </c:pt>
                <c:pt idx="3">
                  <c:v>412801</c:v>
                </c:pt>
                <c:pt idx="4">
                  <c:v>444841</c:v>
                </c:pt>
                <c:pt idx="5">
                  <c:v>421218</c:v>
                </c:pt>
                <c:pt idx="6">
                  <c:v>508654</c:v>
                </c:pt>
                <c:pt idx="7">
                  <c:v>432236</c:v>
                </c:pt>
                <c:pt idx="8">
                  <c:v>434262</c:v>
                </c:pt>
                <c:pt idx="9">
                  <c:v>223470</c:v>
                </c:pt>
                <c:pt idx="10">
                  <c:v>345458</c:v>
                </c:pt>
                <c:pt idx="11">
                  <c:v>403064</c:v>
                </c:pt>
                <c:pt idx="12">
                  <c:v>354825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zaApril2015!$A$3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zaApril2015!$B$1:$N$1</c:f>
              <c:strCache>
                <c:ptCount val="13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  <c:pt idx="8">
                  <c:v>XII</c:v>
                </c:pt>
                <c:pt idx="9">
                  <c:v>I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</c:strCache>
            </c:strRef>
          </c:cat>
          <c:val>
            <c:numRef>
              <c:f>zaApril2015!$B$3:$N$3</c:f>
              <c:numCache>
                <c:formatCode>General</c:formatCode>
                <c:ptCount val="13"/>
                <c:pt idx="0">
                  <c:v>218972</c:v>
                </c:pt>
                <c:pt idx="1">
                  <c:v>202886</c:v>
                </c:pt>
                <c:pt idx="2">
                  <c:v>241773</c:v>
                </c:pt>
                <c:pt idx="3">
                  <c:v>258199</c:v>
                </c:pt>
                <c:pt idx="4">
                  <c:v>196460</c:v>
                </c:pt>
                <c:pt idx="5">
                  <c:v>249428</c:v>
                </c:pt>
                <c:pt idx="6">
                  <c:v>254890</c:v>
                </c:pt>
                <c:pt idx="7" formatCode="0">
                  <c:v>229750</c:v>
                </c:pt>
                <c:pt idx="8" formatCode="0">
                  <c:v>206445</c:v>
                </c:pt>
                <c:pt idx="9" formatCode="0">
                  <c:v>169562</c:v>
                </c:pt>
                <c:pt idx="10" formatCode="0">
                  <c:v>201039</c:v>
                </c:pt>
                <c:pt idx="11" formatCode="0">
                  <c:v>212672</c:v>
                </c:pt>
                <c:pt idx="12" formatCode="0">
                  <c:v>208107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55640"/>
        <c:axId val="270766424"/>
      </c:lineChart>
      <c:catAx>
        <c:axId val="13785564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270766424"/>
        <c:crosses val="autoZero"/>
        <c:auto val="1"/>
        <c:lblAlgn val="ctr"/>
        <c:lblOffset val="100"/>
        <c:noMultiLvlLbl val="0"/>
      </c:catAx>
      <c:valAx>
        <c:axId val="270766424"/>
        <c:scaling>
          <c:orientation val="minMax"/>
        </c:scaling>
        <c:delete val="0"/>
        <c:axPos val="l"/>
        <c:majorGridlines/>
        <c:numFmt formatCode="###\ ###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137855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755"/>
          <c:y val="0.34220861281228782"/>
          <c:w val="0.16230180131593142"/>
          <c:h val="0.19017828327014685"/>
        </c:manualLayout>
      </c:layout>
      <c:overlay val="0"/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априлу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март </a:t>
            </a:r>
            <a:r>
              <a:rPr lang="ru-RU" dirty="0" smtClean="0"/>
              <a:t>2015. године смањен је за </a:t>
            </a:r>
            <a:r>
              <a:rPr lang="sr-Cyrl-BA" dirty="0" smtClean="0"/>
              <a:t>2</a:t>
            </a:r>
            <a:r>
              <a:rPr lang="ru-RU" dirty="0" smtClean="0"/>
              <a:t>,1%, док је у односу на </a:t>
            </a:r>
            <a:r>
              <a:rPr lang="sr-Cyrl-BA" dirty="0" smtClean="0"/>
              <a:t>април </a:t>
            </a:r>
            <a:r>
              <a:rPr lang="ru-RU" dirty="0" smtClean="0"/>
              <a:t>2014. године смањен за </a:t>
            </a:r>
            <a:r>
              <a:rPr lang="sr-Cyrl-BA" dirty="0" smtClean="0"/>
              <a:t>5</a:t>
            </a:r>
            <a:r>
              <a:rPr lang="ru-RU" dirty="0" smtClean="0"/>
              <a:t>,0%. Увоз је у </a:t>
            </a:r>
            <a:r>
              <a:rPr lang="sr-Cyrl-BA" dirty="0" smtClean="0"/>
              <a:t>априлу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март </a:t>
            </a:r>
            <a:r>
              <a:rPr lang="ru-RU" dirty="0" smtClean="0"/>
              <a:t>2015. године смањен за 12</a:t>
            </a:r>
            <a:r>
              <a:rPr lang="sr-Cyrl-BA" dirty="0" smtClean="0"/>
              <a:t>,0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април </a:t>
            </a:r>
            <a:r>
              <a:rPr lang="ru-RU" dirty="0" smtClean="0"/>
              <a:t>2014. године повећан за 2,0%.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јануар-април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,2%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5,3%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4,8%.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10</a:t>
            </a:r>
            <a:r>
              <a:rPr lang="sr-Cyrl-BA" dirty="0" smtClean="0"/>
              <a:t>,2%,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</a:t>
            </a:r>
            <a:r>
              <a:rPr lang="sr-Cyrl-BA" dirty="0" smtClean="0"/>
              <a:t>4%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3724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јануар-април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19,0%,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,5% и Њемачка са 10,1%.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17,4%, Италија са 12,9% и </a:t>
            </a:r>
            <a:r>
              <a:rPr lang="sr-Cyrl-BA" dirty="0" smtClean="0"/>
              <a:t>Русија </a:t>
            </a:r>
            <a:r>
              <a:rPr lang="ru-RU" dirty="0" smtClean="0"/>
              <a:t>са 10,9%.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јануар-април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sr-Cyrl-BA" dirty="0" smtClean="0"/>
              <a:t>502</a:t>
            </a:r>
            <a:r>
              <a:rPr lang="en-US" dirty="0" smtClean="0"/>
              <a:t>,</a:t>
            </a:r>
            <a:r>
              <a:rPr lang="sr-Cyrl-BA" dirty="0" smtClean="0"/>
              <a:t>1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2</a:t>
            </a:r>
            <a:r>
              <a:rPr lang="ru-RU" dirty="0" smtClean="0"/>
              <a:t>,6%.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јануар-април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564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</a:t>
            </a:r>
            <a:r>
              <a:rPr lang="sr-Cyrl-BA" dirty="0" smtClean="0"/>
              <a:t>668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642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Републици Српској рачунар посједује 44,3% домаћинстава, а најбројнији корисници рачунара су лица вишег и високог нивоа образовања (76,4%), потом лица средњег образовања (49,2%) и на крају лица нижег образовања (9,2%).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укупног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домаћинстава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Српској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47,2%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прикључак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Анализирањем структуре домаћинстава која имају интернет прикључак према висини мјесечног прихода, уочене су велике разлике. Наиме,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85,6%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домаћинст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 са просјечним мјесечним нето приходом преко 1 000 КМ посједује интернет прикључак, док је исти случај са 29,3% домаћинстава са приходом до 500 КМ. Посматрајући референтно тромјесечје у којем је истраживање проведено, а које се односи на период од јула до септембра 2014. године, 38,0% лица је користило интернет, од којих су 79,4% свакодневни корисници.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основу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резултата истраживања може се закључити да су међу корисницима интернета у референтном тромјесечју највише заступљена лица старости 16-24 године 93,6%, студенти 88,4% и лица вишег и високог образовања 74,9%.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Републици Српској налог на друштвеним мрежама (Facebook, Twitter и сл.) има 91,5% популације старости од 16-24 године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B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страживање је показало и да 76,6% становништва у Републици Српској користи мобилни телефон.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Током 2014. године у Републици Српској 100% предузећа је користило рачунар у свом пословању, од чега њих 98,7% има приступ интернету, док их 25,3% плаћа оглашавање на интернету путем огласа, друштвених мрежа, те на другим веб сајтовима. Од укупног броја предузећа, 19,4% запошљава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је ИКТ стручњаке. Највише их је запослено у дјелатностима финансија и осигурања (95%), а најмање у прерађивачкој индустрији (15,5%). Највише ИКТ стручњака било је запослено у великим предузећима (68,2%).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априлу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835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1 346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април 2014.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априлу 2015. реално је већа за 2,6%, док је у односу на март 2015. године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реално за 1,6%.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повећања просјечне нето плате у априлу 2015. у односу на март 2015. дошло је углавном због већег броја плаћених часова рада остварених у подручјима дјелатности вађења руда и камена и информација и комуникација.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априлу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1 267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просјечна плата у априлу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510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априлу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године, у односу на март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4,8%,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Информације и комуникације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4,2%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2,9%.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3,2%,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Дјелатности здравствене заштите и социјалног рада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2,4%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Умјетност, забава и рекреација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1,5%.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2015. године у односу на претходни мјесец, у просјеку су ниже за 1,1%, док су на годишњем нивоу ниже за 0,9%.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четири, ниже цијене, такође, у четири, док су цијене у четири преостала одјељка, у просјеку,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Највећи раст забиљежен је 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(0,8%). Раст цијена у одјељку алкохолних пића и дувана резултат је виших цијена цигарета 4,2% - повећање цијене произвођача од 1. априла, док је повећање у одјељку остала добра и услуге резултат виших цијена у групи производи за одржавање личне хигијене (1,5%). Нешто мање повећање забиљежено је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(0,4%), а резултат је виших (сезонских) цијена у оквиру група свјеже поврће (5,1%) и воће (0,7%).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одјељцима: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Намјештај и покућство, Здравство,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су, у просјеку,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априлу, забиљежене су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(10,4%) односно у групи електрична енергија и други енергенти (13,8%) усљед нижих тарифа за обрачун електричне енергије од 1. априла. Ниже цијене забиљежене су још и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(0,3%) усљед нижих набавних цијена у групи горива и мазива (0,6%).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2,3%.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0,5%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нетрајних производа за широку потрошњу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3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8%, интермедијарних производа за 2,4% и енергије за 1,4%, док је производња трајних производа за широку потрошњу мања за 4,2% и капиталних производа за 4,4%.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1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1,0%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март 2015.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0,9%.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април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 је за 1,1%.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,2%,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3,1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0,2%.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396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јануар-април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2 милијарде</a:t>
            </a:r>
            <a:r>
              <a:rPr lang="sr-Cyrl-BA" b="0" baseline="0" dirty="0" smtClean="0"/>
              <a:t> 118</a:t>
            </a:r>
            <a:r>
              <a:rPr lang="sr-Cyrl-BA" b="0" dirty="0" smtClean="0"/>
              <a:t>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791 милион </a:t>
            </a:r>
            <a:r>
              <a:rPr lang="ru-RU" dirty="0" smtClean="0"/>
              <a:t>КМ, а на увоз милијарду и 327</a:t>
            </a:r>
            <a:r>
              <a:rPr lang="sr-Cyrl-BA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јануар-април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59,6%.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28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МЕДИЈЕ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790013" y="1341438"/>
            <a:ext cx="229902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1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мај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CS" sz="1600" dirty="0"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2015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320284" y="1484784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latin typeface="Arial Narrow" pitchFamily="34" charset="0"/>
              </a:rPr>
              <a:t>хиљ. </a:t>
            </a:r>
            <a:r>
              <a:rPr lang="sr-Cyrl-CS" sz="1200" dirty="0">
                <a:latin typeface="Arial Narrow" pitchFamily="34" charset="0"/>
              </a:rPr>
              <a:t>КМ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547936" y="1700808"/>
          <a:ext cx="5552456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ЈАНУАР-АПРИЛ 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,0%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151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13,5%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107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10,1%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17,4%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231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 12,9%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171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Русија 10,9%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144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1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мај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 2015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МЕДИЈЕ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ИНФОРМАЦИОНО ДРУШТВО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Рачунар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користи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44,3% домаћинстава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100% предузећа</a:t>
            </a:r>
            <a:endParaRPr lang="sr-Cyrl-BA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6" y="4653137"/>
            <a:ext cx="7917933" cy="22006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35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1 346 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853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АПРИЛ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Графикон 1. П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2627784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Picture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4806" y="3423500"/>
            <a:ext cx="4505243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IV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IV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85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АПРИЛ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Алкохолна пића и дуван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Остала добра и услуге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Становање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10,4%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Превоз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0,3%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85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АПРИЛ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C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Календарски прилагођена индустријска производња</a:t>
            </a:r>
            <a:r>
              <a:rPr lang="ru-RU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x-none" sz="28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</a:t>
            </a:r>
            <a:r>
              <a:rPr lang="sr-Latn-BA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V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BA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/IV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59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87860" y="746125"/>
            <a:ext cx="2951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АПРИЛ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двије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милијарде 118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791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милијарду и 327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13925</TotalTime>
  <Words>1547</Words>
  <Application>Microsoft Office PowerPoint</Application>
  <PresentationFormat>On-screen Show (4:3)</PresentationFormat>
  <Paragraphs>152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2103</cp:revision>
  <dcterms:created xsi:type="dcterms:W3CDTF">2004-12-13T09:54:15Z</dcterms:created>
  <dcterms:modified xsi:type="dcterms:W3CDTF">2015-05-21T06:53:05Z</dcterms:modified>
</cp:coreProperties>
</file>